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7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zawartość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115000"/>
              </a:lnSpc>
              <a:spcBef>
                <a:spcPts val="3400"/>
              </a:spcBef>
              <a:defRPr b="1" sz="3400">
                <a:solidFill>
                  <a:srgbClr val="0709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ClrTx/>
              <a:buSzPct val="100000"/>
              <a:buFont typeface="Arial"/>
              <a:buChar char="•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ClrTx/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ClrTx/>
              <a:buSzPct val="100000"/>
              <a:buFont typeface="Arial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ClrTx/>
              <a:buSzPct val="100000"/>
              <a:buFont typeface="Arial"/>
              <a:buChar char="–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ClrTx/>
              <a:buSzPct val="100000"/>
              <a:buFont typeface="Arial"/>
              <a:buChar char="»"/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8" y="-138499"/>
            <a:ext cx="13525502" cy="901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3"/>
            <a:ext cx="5880100" cy="3920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๏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esse.me" TargetMode="External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Relationship Id="rId5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esse.me" TargetMode="External"/><Relationship Id="rId3" Type="http://schemas.openxmlformats.org/officeDocument/2006/relationships/hyperlink" Target="mailto:info@esse.me" TargetMode="External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esse.me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Relationship Id="rId5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esse.me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Relationship Id="rId5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esse.me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hyperlink" Target="http://www.esse.me" TargetMode="External"/><Relationship Id="rId5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esse.me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www.esse.me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jpeg"/><Relationship Id="rId7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CCTV from dumb to smart"/>
          <p:cNvSpPr txBox="1"/>
          <p:nvPr/>
        </p:nvSpPr>
        <p:spPr>
          <a:xfrm>
            <a:off x="-15170" y="7652154"/>
            <a:ext cx="13035140" cy="1158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lnSpc>
                <a:spcPct val="140000"/>
              </a:lnSpc>
              <a:defRPr sz="30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CCTV from dumb to smart </a:t>
            </a:r>
          </a:p>
        </p:txBody>
      </p:sp>
      <p:sp>
        <p:nvSpPr>
          <p:cNvPr id="130" name="2020 - The Era of Artificial Intelligence"/>
          <p:cNvSpPr txBox="1"/>
          <p:nvPr>
            <p:ph type="title"/>
          </p:nvPr>
        </p:nvSpPr>
        <p:spPr>
          <a:xfrm>
            <a:off x="-15100" y="668302"/>
            <a:ext cx="13035000" cy="780345"/>
          </a:xfrm>
          <a:prstGeom prst="rect">
            <a:avLst/>
          </a:prstGeom>
        </p:spPr>
        <p:txBody>
          <a:bodyPr/>
          <a:lstStyle/>
          <a:p>
            <a:pPr/>
            <a:r>
              <a:t>2020 - The Era of Artificial Intelligence </a:t>
            </a:r>
          </a:p>
        </p:txBody>
      </p:sp>
      <p:sp>
        <p:nvSpPr>
          <p:cNvPr id="131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2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www.esse.me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l="2960" t="2960" r="2960" b="2960"/>
          <a:stretch>
            <a:fillRect/>
          </a:stretch>
        </p:blipFill>
        <p:spPr>
          <a:xfrm>
            <a:off x="2259717" y="2159286"/>
            <a:ext cx="8479367" cy="4769644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3"/>
      <p:bldP build="whole" bldLvl="1" animBg="1" rev="0" advAuto="0" spid="130" grpId="1"/>
      <p:bldP build="whole" bldLvl="1" animBg="1" rev="0" advAuto="0" spid="13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s-6.jpeg" descr="images-6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733641" y="5315696"/>
            <a:ext cx="3537507" cy="353750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ymbol zastępczy numeru slajdu 3"/>
          <p:cNvSpPr txBox="1"/>
          <p:nvPr>
            <p:ph type="sldNum" sz="quarter" idx="2"/>
          </p:nvPr>
        </p:nvSpPr>
        <p:spPr>
          <a:xfrm>
            <a:off x="11946090" y="9047225"/>
            <a:ext cx="355871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9" name="1. Do you suffer guessing at what specific time something bad…"/>
          <p:cNvSpPr txBox="1"/>
          <p:nvPr/>
        </p:nvSpPr>
        <p:spPr>
          <a:xfrm>
            <a:off x="1418852" y="2743726"/>
            <a:ext cx="10699450" cy="297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</a:t>
            </a:r>
            <a:r>
              <a:t>Do you suffer guessing at what specific time something bad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occurred and you end watching for a long time to get the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scene you are looking for?  </a:t>
            </a:r>
          </a:p>
          <a:p>
            <a:pPr algn="l" defTabSz="505742">
              <a:defRPr b="0" sz="14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</a:t>
            </a:r>
            <a:r>
              <a:t>Can your current system give you the privilege to search for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an specific object or scene change?</a:t>
            </a:r>
          </a:p>
          <a:p>
            <a:pPr algn="l" defTabSz="505742">
              <a:defRPr b="0" sz="14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</a:t>
            </a:r>
            <a:r>
              <a:t>Are you able to search for an exact person by his name or face?</a:t>
            </a:r>
          </a:p>
        </p:txBody>
      </p:sp>
      <p:pic>
        <p:nvPicPr>
          <p:cNvPr id="210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mart Search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Smart Search </a:t>
            </a:r>
          </a:p>
        </p:txBody>
      </p:sp>
      <p:sp>
        <p:nvSpPr>
          <p:cNvPr id="212" name="What problems do you have in your classical/old system?"/>
          <p:cNvSpPr txBox="1"/>
          <p:nvPr/>
        </p:nvSpPr>
        <p:spPr>
          <a:xfrm>
            <a:off x="1269119" y="1992406"/>
            <a:ext cx="10437475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What problems do you have in your classical/old system?</a:t>
            </a:r>
          </a:p>
        </p:txBody>
      </p:sp>
      <p:sp>
        <p:nvSpPr>
          <p:cNvPr id="213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  <p:pic>
        <p:nvPicPr>
          <p:cNvPr id="214" name="thumb down.png" descr="thumb d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50782" y="6538879"/>
            <a:ext cx="546101" cy="54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1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5"/>
      <p:bldP build="whole" bldLvl="1" animBg="1" rev="0" advAuto="0" spid="209" grpId="3"/>
      <p:bldP build="whole" bldLvl="1" animBg="1" rev="0" advAuto="0" spid="212" grpId="2"/>
      <p:bldP build="whole" bldLvl="1" animBg="1" rev="0" advAuto="0" spid="211" grpId="1"/>
      <p:bldP build="whole" bldLvl="1" animBg="1" rev="0" advAuto="0" spid="214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D1D6F422-301A-4B6F-A466-BAD6BE4F3548-L0-001.jpeg" descr="D1D6F422-301A-4B6F-A466-BAD6BE4F3548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4609" y="1511300"/>
            <a:ext cx="4275983" cy="7086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ymbol zastępczy numeru slajdu 3"/>
          <p:cNvSpPr txBox="1"/>
          <p:nvPr>
            <p:ph type="sldNum" sz="quarter" idx="2"/>
          </p:nvPr>
        </p:nvSpPr>
        <p:spPr>
          <a:xfrm>
            <a:off x="11946090" y="9047225"/>
            <a:ext cx="355871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8" name="1. Thanks for the smart graphic search…"/>
          <p:cNvSpPr txBox="1"/>
          <p:nvPr/>
        </p:nvSpPr>
        <p:spPr>
          <a:xfrm>
            <a:off x="720419" y="3120993"/>
            <a:ext cx="7798914" cy="439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Thanks for the smart graphic search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of material menu function, from 1 month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up to 1 sec you can see all the scenes that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changed for a specific area/location/object</a:t>
            </a:r>
          </a:p>
          <a:p>
            <a:pPr algn="l" defTabSz="505742">
              <a:defRPr b="0" sz="14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Thanks for the advanced face recognition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identifying an object resembling a human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face, in a specific zone, NOVUS will give you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the capability to search for a person by his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name or even match his face with any scene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existing in your recordings. </a:t>
            </a:r>
          </a:p>
        </p:txBody>
      </p:sp>
      <p:pic>
        <p:nvPicPr>
          <p:cNvPr id="21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mart Search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Smart Search</a:t>
            </a:r>
          </a:p>
        </p:txBody>
      </p:sp>
      <p:sp>
        <p:nvSpPr>
          <p:cNvPr id="221" name="What benefits will you gain from our…"/>
          <p:cNvSpPr txBox="1"/>
          <p:nvPr/>
        </p:nvSpPr>
        <p:spPr>
          <a:xfrm>
            <a:off x="812328" y="1928584"/>
            <a:ext cx="10409994" cy="1297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algn="l" defTabSz="505742">
              <a:defRPr sz="30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What benefits will you gain from our</a:t>
            </a:r>
          </a:p>
          <a:p>
            <a:pPr algn="l" defTabSz="505742">
              <a:defRPr sz="30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system?</a:t>
            </a:r>
          </a:p>
        </p:txBody>
      </p:sp>
      <p:sp>
        <p:nvSpPr>
          <p:cNvPr id="222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3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4"/>
      <p:bldP build="whole" bldLvl="1" animBg="1" rev="0" advAuto="0" spid="220" grpId="1"/>
      <p:bldP build="whole" bldLvl="1" animBg="1" rev="0" advAuto="0" spid="218" grpId="3"/>
      <p:bldP build="whole" bldLvl="1" animBg="1" rev="0" advAuto="0" spid="22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aat_kamery-ahd-z-czujka-pir_500 (1).jpg" descr="aat_kamery-ahd-z-czujka-pir_500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68773" y="5610921"/>
            <a:ext cx="4262851" cy="2489506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ymbol zastępczy numeru slajdu 3"/>
          <p:cNvSpPr txBox="1"/>
          <p:nvPr>
            <p:ph type="sldNum" sz="quarter" idx="2"/>
          </p:nvPr>
        </p:nvSpPr>
        <p:spPr>
          <a:xfrm>
            <a:off x="11946090" y="9047225"/>
            <a:ext cx="355871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6" name="In addition to all previous intelligent features, the user can specify…"/>
          <p:cNvSpPr txBox="1"/>
          <p:nvPr/>
        </p:nvSpPr>
        <p:spPr>
          <a:xfrm>
            <a:off x="975308" y="838961"/>
            <a:ext cx="10970491" cy="683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In addition to all previous intelligent features, the user can specify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reaction from the system such as:</a:t>
            </a:r>
          </a:p>
          <a:p>
            <a:pPr algn="l" defTabSz="505742">
              <a:defRPr b="0" sz="14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</a:t>
            </a:r>
          </a:p>
          <a:p>
            <a:pPr marL="388937" indent="-388937" algn="l" defTabSz="505742">
              <a:buSzPct val="145000"/>
              <a:buChar char="‣"/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Sending an e-mail with information about the event and photo</a:t>
            </a:r>
          </a:p>
          <a:p>
            <a:pPr marL="388937" indent="-388937" algn="l" defTabSz="505742">
              <a:buSzPct val="145000"/>
              <a:buChar char="‣"/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Sending the image to the FTP server</a:t>
            </a:r>
          </a:p>
          <a:p>
            <a:pPr marL="388937" indent="-388937" algn="l" defTabSz="505742">
              <a:buSzPct val="145000"/>
              <a:buChar char="‣"/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Starting recording video stream on the SD card</a:t>
            </a:r>
          </a:p>
          <a:p>
            <a:pPr marL="388937" indent="-388937" algn="l" defTabSz="505742">
              <a:buSzPct val="145000"/>
              <a:buChar char="‣"/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Exporting the received result from the image recording and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analysis on the SD card can be done automatically every hour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to an XLS file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Finally thanks for the </a:t>
            </a:r>
            <a:r>
              <a:rPr b="1"/>
              <a:t>UNIQUE</a:t>
            </a:r>
            <a:r>
              <a:t>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elimination of unjustified alarms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in NOVUS systems with physical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motion detection (PIR)</a:t>
            </a:r>
          </a:p>
        </p:txBody>
      </p:sp>
      <p:pic>
        <p:nvPicPr>
          <p:cNvPr id="227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xtra features"/>
          <p:cNvSpPr txBox="1"/>
          <p:nvPr>
            <p:ph type="title"/>
          </p:nvPr>
        </p:nvSpPr>
        <p:spPr>
          <a:xfrm>
            <a:off x="-376467" y="541866"/>
            <a:ext cx="13004801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Extra features</a:t>
            </a:r>
          </a:p>
        </p:txBody>
      </p:sp>
      <p:sp>
        <p:nvSpPr>
          <p:cNvPr id="229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3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3"/>
      <p:bldP build="whole" bldLvl="1" animBg="1" rev="0" advAuto="0" spid="228" grpId="1"/>
      <p:bldP build="whole" bldLvl="1" animBg="1" rev="0" advAuto="0" spid="226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ymbol zastępczy numeru slajdu 3"/>
          <p:cNvSpPr txBox="1"/>
          <p:nvPr>
            <p:ph type="sldNum" sz="quarter" idx="2"/>
          </p:nvPr>
        </p:nvSpPr>
        <p:spPr>
          <a:xfrm>
            <a:off x="11946090" y="9047225"/>
            <a:ext cx="355871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2" name="Mezher - Antelias - Lebanon…"/>
          <p:cNvSpPr txBox="1"/>
          <p:nvPr/>
        </p:nvSpPr>
        <p:spPr>
          <a:xfrm>
            <a:off x="3063541" y="2428177"/>
            <a:ext cx="6877718" cy="311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505742">
              <a:defRPr b="0" sz="40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Mezher - Antelias - Lebanon</a:t>
            </a:r>
          </a:p>
          <a:p>
            <a:pPr defTabSz="505742">
              <a:defRPr b="0" sz="40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 + 961 4 717020</a:t>
            </a:r>
          </a:p>
          <a:p>
            <a:pPr defTabSz="505742">
              <a:defRPr b="0" sz="40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Dubai + 971 588318414</a:t>
            </a:r>
          </a:p>
          <a:p>
            <a:pPr defTabSz="505742">
              <a:defRPr b="0" sz="40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u="sng">
                <a:hlinkClick r:id="rId2" invalidUrl="" action="" tgtFrame="" tooltip="" history="1" highlightClick="0" endSnd="0"/>
              </a:rPr>
              <a:t>www.esse.me</a:t>
            </a:r>
            <a:r>
              <a:t> - </a:t>
            </a:r>
            <a:r>
              <a:rPr u="sng">
                <a:hlinkClick r:id="rId3" invalidUrl="" action="" tgtFrame="" tooltip="" history="1" highlightClick="0" endSnd="0"/>
              </a:rPr>
              <a:t>info@esse.me</a:t>
            </a:r>
          </a:p>
        </p:txBody>
      </p:sp>
      <p:pic>
        <p:nvPicPr>
          <p:cNvPr id="233" name="logo.png" descr="logo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"/>
          <p:cNvSpPr txBox="1"/>
          <p:nvPr/>
        </p:nvSpPr>
        <p:spPr>
          <a:xfrm>
            <a:off x="5430759" y="8978221"/>
            <a:ext cx="234576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4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ymbol zastępczy numeru slajdu 4"/>
          <p:cNvSpPr txBox="1"/>
          <p:nvPr>
            <p:ph type="sldNum" sz="quarter" idx="2"/>
          </p:nvPr>
        </p:nvSpPr>
        <p:spPr>
          <a:xfrm>
            <a:off x="11998689" y="9114112"/>
            <a:ext cx="355871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7" name="Thank you for your time"/>
          <p:cNvSpPr txBox="1"/>
          <p:nvPr/>
        </p:nvSpPr>
        <p:spPr>
          <a:xfrm>
            <a:off x="-70568" y="2082949"/>
            <a:ext cx="13015875" cy="59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defTabSz="505742">
              <a:defRPr sz="30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Thank you for your time 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3309" y="3778054"/>
            <a:ext cx="3358182" cy="41047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6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fill="hold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fill="hold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fill="hold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1" fill="hold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fill="hold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 decel="50000" fill="hold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 fill="hold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 decel="50000" fill="hold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 fill="hold">
                                          <p:stCondLst>
                                            <p:cond delay="146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 decel="50000" fill="hold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 fill="hold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Class="entr" nodeType="afterEffect" presetSubtype="1" presetID="2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1"/>
      <p:bldP build="whole" bldLvl="1" animBg="1" rev="0" advAuto="0" spid="23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Why Novus Intelligent CCTV System?"/>
          <p:cNvSpPr txBox="1"/>
          <p:nvPr>
            <p:ph type="title"/>
          </p:nvPr>
        </p:nvSpPr>
        <p:spPr>
          <a:xfrm>
            <a:off x="-29316" y="650239"/>
            <a:ext cx="13063431" cy="780346"/>
          </a:xfrm>
          <a:prstGeom prst="rect">
            <a:avLst/>
          </a:prstGeom>
        </p:spPr>
        <p:txBody>
          <a:bodyPr/>
          <a:lstStyle/>
          <a:p>
            <a:pPr/>
            <a:r>
              <a:t>Why Novus Intelligent CCTV System?</a:t>
            </a:r>
          </a:p>
        </p:txBody>
      </p:sp>
      <p:sp>
        <p:nvSpPr>
          <p:cNvPr id="137" name="Face Recognition and Detection…"/>
          <p:cNvSpPr txBox="1"/>
          <p:nvPr/>
        </p:nvSpPr>
        <p:spPr>
          <a:xfrm>
            <a:off x="3541527" y="2347976"/>
            <a:ext cx="5921746" cy="541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Face Recognition and Detection </a:t>
            </a: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People Counting / Tracking </a:t>
            </a: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Object Detection / Exception</a:t>
            </a: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Tripwire / Intrusion</a:t>
            </a: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Behavior Detection </a:t>
            </a: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Smart Search</a:t>
            </a:r>
          </a:p>
          <a:p>
            <a:pPr algn="l" defTabSz="505742"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388937" indent="-388937" algn="l" defTabSz="505742">
              <a:buSzPct val="145000"/>
              <a:buChar char="‣"/>
              <a:defRPr sz="2800">
                <a:solidFill>
                  <a:srgbClr val="07098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Made in Europe</a:t>
            </a:r>
          </a:p>
        </p:txBody>
      </p:sp>
      <p:sp>
        <p:nvSpPr>
          <p:cNvPr id="138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39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www.esse.me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2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2"/>
      <p:bldP build="whole" bldLvl="1" animBg="1" rev="0" advAuto="0" spid="1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s-6.jpeg" descr="images-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54844" y="3108046"/>
            <a:ext cx="3537507" cy="353750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ace Recognition and Detection"/>
          <p:cNvSpPr txBox="1"/>
          <p:nvPr>
            <p:ph type="title"/>
          </p:nvPr>
        </p:nvSpPr>
        <p:spPr>
          <a:xfrm>
            <a:off x="1880570" y="541866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Face Recognition and Detection</a:t>
            </a:r>
          </a:p>
        </p:txBody>
      </p:sp>
      <p:sp>
        <p:nvSpPr>
          <p:cNvPr id="143" name="1. Does your current CCTV system…"/>
          <p:cNvSpPr txBox="1"/>
          <p:nvPr/>
        </p:nvSpPr>
        <p:spPr>
          <a:xfrm>
            <a:off x="1283662" y="2528563"/>
            <a:ext cx="10437476" cy="607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Does your current CCTV system </a:t>
            </a: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alert you when such suspicious </a:t>
            </a: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person tries to enter your premises?</a:t>
            </a:r>
          </a:p>
          <a:p>
            <a:pPr algn="l" defTabSz="505742">
              <a:defRPr b="0" sz="14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Do you get notified when you </a:t>
            </a: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are visited by any VIP?</a:t>
            </a:r>
          </a:p>
          <a:p>
            <a:pPr algn="l" defTabSz="505742">
              <a:defRPr b="0" sz="14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Could you track the above people </a:t>
            </a: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within your premises? </a:t>
            </a:r>
          </a:p>
          <a:p>
            <a:pPr algn="l" defTabSz="505742">
              <a:defRPr b="0" sz="14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Can you use your current CCTV system for </a:t>
            </a:r>
          </a:p>
          <a:p>
            <a:pPr algn="l" defTabSz="505742">
              <a:defRPr b="0"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surveillance as well as for automation?</a:t>
            </a:r>
          </a:p>
          <a:p>
            <a: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sp>
        <p:nvSpPr>
          <p:cNvPr id="144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5" name="Text"/>
          <p:cNvSpPr txBox="1"/>
          <p:nvPr/>
        </p:nvSpPr>
        <p:spPr>
          <a:xfrm>
            <a:off x="622877" y="6079311"/>
            <a:ext cx="464143" cy="1298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b="0"/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</a:t>
            </a:r>
          </a:p>
        </p:txBody>
      </p:sp>
      <p:pic>
        <p:nvPicPr>
          <p:cNvPr id="146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  <p:pic>
        <p:nvPicPr>
          <p:cNvPr id="148" name="thumb down.png" descr="thumb d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92964" y="6643083"/>
            <a:ext cx="485649" cy="48564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hat problems do you have in your classical/old system?"/>
          <p:cNvSpPr txBox="1"/>
          <p:nvPr/>
        </p:nvSpPr>
        <p:spPr>
          <a:xfrm>
            <a:off x="1218632" y="1839392"/>
            <a:ext cx="10437475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What problems do you have in your classical/old system?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Class="entr" nodeType="afterEffect" presetSubtype="32" presetID="23" grpId="2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1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50"/>
                            </p:stCondLst>
                            <p:childTnLst>
                              <p:par>
                                <p:cTn id="22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5"/>
      <p:bldP build="whole" bldLvl="1" animBg="1" rev="0" advAuto="0" spid="141" grpId="4"/>
      <p:bldP build="whole" bldLvl="1" animBg="1" rev="0" advAuto="0" spid="143" grpId="3"/>
      <p:bldP build="whole" bldLvl="1" animBg="1" rev="0" advAuto="0" spid="149" grpId="2"/>
      <p:bldP build="whole" bldLvl="1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2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www.esse.me</a:t>
            </a:r>
          </a:p>
        </p:txBody>
      </p:sp>
      <p:sp>
        <p:nvSpPr>
          <p:cNvPr id="154" name="Face Recognition and Detection"/>
          <p:cNvSpPr txBox="1"/>
          <p:nvPr>
            <p:ph type="title"/>
          </p:nvPr>
        </p:nvSpPr>
        <p:spPr>
          <a:xfrm>
            <a:off x="1880570" y="541866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Face Recognition and Detection</a:t>
            </a:r>
          </a:p>
        </p:txBody>
      </p:sp>
      <p:sp>
        <p:nvSpPr>
          <p:cNvPr id="155" name="1. Be alerted when such dangerous person tries to get your…"/>
          <p:cNvSpPr txBox="1"/>
          <p:nvPr/>
        </p:nvSpPr>
        <p:spPr>
          <a:xfrm>
            <a:off x="1353394" y="2575712"/>
            <a:ext cx="10424069" cy="3584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Be alerted when such dangerous person tries to get your </a:t>
            </a:r>
          </a:p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office/pharmacy/shop/house/factory/hotel/restaurant ...</a:t>
            </a:r>
          </a:p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Open your automatic gate when matching faces</a:t>
            </a:r>
          </a:p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Have people intelligent tracking</a:t>
            </a:r>
          </a:p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Sort your visitors into many categories e.g. Dangerous, VIP ...</a:t>
            </a:r>
          </a:p>
          <a:p>
            <a:pPr algn="l" defTabSz="505742">
              <a:defRPr b="0" sz="14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Try to believe that all the above sophisticated feature can </a:t>
            </a:r>
          </a:p>
          <a:p>
            <a:pPr algn="l" defTabSz="505742">
              <a:defRPr b="0" sz="28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 done using your smartphone!</a:t>
            </a:r>
          </a:p>
        </p:txBody>
      </p:sp>
      <p:sp>
        <p:nvSpPr>
          <p:cNvPr id="156" name="What added value will you get using our system?"/>
          <p:cNvSpPr txBox="1"/>
          <p:nvPr/>
        </p:nvSpPr>
        <p:spPr>
          <a:xfrm>
            <a:off x="1868903" y="1875254"/>
            <a:ext cx="10409994" cy="59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>
            <a:lvl1pPr algn="l" defTabSz="505742">
              <a:defRPr sz="3000">
                <a:solidFill>
                  <a:srgbClr val="02A21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What added value will you get using our system?</a:t>
            </a:r>
          </a:p>
        </p:txBody>
      </p:sp>
      <p:pic>
        <p:nvPicPr>
          <p:cNvPr id="157" name="Adjustments.jpeg" descr="Adjustments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9766" y="6106454"/>
            <a:ext cx="3339921" cy="2188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thumb up.png" descr="thumb u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29397" y="1931138"/>
            <a:ext cx="485649" cy="485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1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2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5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250"/>
                            </p:stCondLst>
                            <p:childTnLst>
                              <p:par>
                                <p:cTn id="22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5" grpId="3"/>
      <p:bldP build="whole" bldLvl="1" animBg="1" rev="0" advAuto="0" spid="156" grpId="2"/>
      <p:bldP build="whole" bldLvl="1" animBg="1" rev="0" advAuto="0" spid="157" grpId="4"/>
      <p:bldP build="whole" bldLvl="1" animBg="1" rev="0" advAuto="0" spid="158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s-6.jpeg" descr="images-6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143341" y="5366496"/>
            <a:ext cx="3537507" cy="353750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eople Counting and Tracking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People Counting and Tracking</a:t>
            </a:r>
          </a:p>
        </p:txBody>
      </p:sp>
      <p:sp>
        <p:nvSpPr>
          <p:cNvPr id="162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" name="1. Is your system capable of counting the traffic of incoming…"/>
          <p:cNvSpPr txBox="1"/>
          <p:nvPr/>
        </p:nvSpPr>
        <p:spPr>
          <a:xfrm>
            <a:off x="1577145" y="2277401"/>
            <a:ext cx="9900739" cy="373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1. Is your system capable of counting the traffic of incoming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and outgoing people?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Can you track a specific person through all your cameras,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and detect the taken path in sequence?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Does your system analyzes and detects suspicious human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behavior around and inside your premises?</a:t>
            </a:r>
          </a:p>
        </p:txBody>
      </p:sp>
      <p:pic>
        <p:nvPicPr>
          <p:cNvPr id="164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  <p:pic>
        <p:nvPicPr>
          <p:cNvPr id="166" name="thumb down.png" descr="thumb d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45697" y="6842050"/>
            <a:ext cx="584201" cy="584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What problems do you have in your classical/old system?"/>
          <p:cNvSpPr txBox="1"/>
          <p:nvPr/>
        </p:nvSpPr>
        <p:spPr>
          <a:xfrm>
            <a:off x="1401961" y="1660689"/>
            <a:ext cx="10437476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What problems do you have in your classical/old system?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Class="entr" nodeType="afterEffect" presetSubtype="16" presetID="23" grpId="2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3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50"/>
                            </p:stCondLst>
                            <p:childTnLst>
                              <p:par>
                                <p:cTn id="22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whole" bldLvl="1" animBg="1" rev="0" advAuto="0" spid="160" grpId="5"/>
      <p:bldP build="whole" bldLvl="1" animBg="1" rev="0" advAuto="0" spid="167" grpId="2"/>
      <p:bldP build="whole" bldLvl="1" animBg="1" rev="0" advAuto="0" spid="166" grpId="4"/>
      <p:bldP build="whole" bldLvl="1" animBg="1" rev="0" advAuto="0" spid="1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eople Counting and Tracking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People Counting and Tracking</a:t>
            </a:r>
          </a:p>
        </p:txBody>
      </p:sp>
      <p:sp>
        <p:nvSpPr>
          <p:cNvPr id="170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1" name="Capability of people counting…"/>
          <p:cNvSpPr txBox="1"/>
          <p:nvPr/>
        </p:nvSpPr>
        <p:spPr>
          <a:xfrm>
            <a:off x="831363" y="1946187"/>
            <a:ext cx="10151812" cy="568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555625" indent="-555625" algn="l" defTabSz="505742">
              <a:buSzPct val="100000"/>
              <a:buAutoNum type="arabicPeriod" startAt="1"/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Capability of people counting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coming in/going out of the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store/mall/library and have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an idea of your visitors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attendance</a:t>
            </a:r>
          </a:p>
          <a:p>
            <a:pPr algn="l" defTabSz="505742">
              <a:defRPr b="0" sz="14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Using the NVR smart search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you can track such person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around/within your premises </a:t>
            </a:r>
          </a:p>
          <a:p>
            <a:pPr algn="l" defTabSz="505742">
              <a:defRPr b="0" sz="14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Using the AI of deep learning,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the system is capable of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analyzing people behavior and send you alarm when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abnormal behavior is occurring e.g. loitering, crowd density</a:t>
            </a:r>
          </a:p>
        </p:txBody>
      </p:sp>
      <p:pic>
        <p:nvPicPr>
          <p:cNvPr id="172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www.esse.me</a:t>
            </a:r>
          </a:p>
        </p:txBody>
      </p:sp>
      <p:pic>
        <p:nvPicPr>
          <p:cNvPr id="174" name="maxresdefault.jpg" descr="maxres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0700" y="2260600"/>
            <a:ext cx="5003800" cy="379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thumb up.png" descr="thumb up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34100" y="7797800"/>
            <a:ext cx="485649" cy="485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3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whole" bldLvl="1" animBg="1" rev="0" advAuto="0" spid="169" grpId="1"/>
      <p:bldP build="whole" bldLvl="1" animBg="1" rev="0" advAuto="0" spid="174" grpId="3"/>
      <p:bldP build="whole" bldLvl="1" animBg="1" rev="0" advAuto="0" spid="175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s-6.jpeg" descr="images-6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5292441" y="5277596"/>
            <a:ext cx="3537507" cy="353750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Detection / Exception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Object Detection / Exception</a:t>
            </a:r>
          </a:p>
        </p:txBody>
      </p:sp>
      <p:sp>
        <p:nvSpPr>
          <p:cNvPr id="179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80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www.esse.me</a:t>
            </a:r>
          </a:p>
        </p:txBody>
      </p:sp>
      <p:sp>
        <p:nvSpPr>
          <p:cNvPr id="182" name="Did you find a suspicious object and couldn’t verify…"/>
          <p:cNvSpPr txBox="1"/>
          <p:nvPr/>
        </p:nvSpPr>
        <p:spPr>
          <a:xfrm>
            <a:off x="1770235" y="2569501"/>
            <a:ext cx="9252047" cy="333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555625" indent="-555625" algn="l" defTabSz="505742">
              <a:buSzPct val="100000"/>
              <a:buAutoNum type="arabicPeriod" startAt="1"/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Did you find a suspicious object and couldn’t verify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how, when and who did it?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 An important item has gone missing and you couldn’t 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track who took it?</a:t>
            </a: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3. You find a strange car in your private parking zone?</a:t>
            </a:r>
          </a:p>
        </p:txBody>
      </p:sp>
      <p:sp>
        <p:nvSpPr>
          <p:cNvPr id="183" name="How many times:"/>
          <p:cNvSpPr txBox="1"/>
          <p:nvPr/>
        </p:nvSpPr>
        <p:spPr>
          <a:xfrm>
            <a:off x="1551599" y="1912986"/>
            <a:ext cx="10437476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How many times:</a:t>
            </a:r>
          </a:p>
        </p:txBody>
      </p:sp>
      <p:pic>
        <p:nvPicPr>
          <p:cNvPr id="184" name="thumb down.png" descr="thumb d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16997" y="6753150"/>
            <a:ext cx="584201" cy="584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3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Class="entr" nodeType="afterEffect" presetSubtype="8" presetID="2" grpId="4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4"/>
      <p:bldP build="whole" bldLvl="1" animBg="1" rev="0" advAuto="0" spid="183" grpId="2"/>
      <p:bldP build="whole" bldLvl="1" animBg="1" rev="0" advAuto="0" spid="178" grpId="1"/>
      <p:bldP build="whole" bldLvl="1" animBg="1" rev="0" advAuto="0" spid="182" grpId="3"/>
      <p:bldP build="whole" bldLvl="1" animBg="1" rev="0" advAuto="0" spid="177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7" name="Thanks for the DWO, detection of the appearance or disappearance…"/>
          <p:cNvSpPr txBox="1"/>
          <p:nvPr/>
        </p:nvSpPr>
        <p:spPr>
          <a:xfrm>
            <a:off x="704963" y="2233626"/>
            <a:ext cx="11616752" cy="236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marL="555625" indent="-555625" algn="l" defTabSz="505742">
              <a:buSzPct val="100000"/>
              <a:buAutoNum type="arabicPeriod" startAt="1"/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Thanks for the DWO, detection of the appearance or disappearance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of an object in a specific zone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e.g. Abandoned objects, missing objects</a:t>
            </a:r>
          </a:p>
          <a:p>
            <a:pPr algn="l" defTabSz="505742">
              <a:defRPr b="0" sz="14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 Thanks for the new smart search from Novus that allows you to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find easily and quickly who is using your private parking </a:t>
            </a:r>
          </a:p>
        </p:txBody>
      </p:sp>
      <p:pic>
        <p:nvPicPr>
          <p:cNvPr id="188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www.esse.me</a:t>
            </a:r>
          </a:p>
        </p:txBody>
      </p:sp>
      <p:sp>
        <p:nvSpPr>
          <p:cNvPr id="190" name="Object Detection / Exception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Object Detection / Exception</a:t>
            </a:r>
          </a:p>
        </p:txBody>
      </p:sp>
      <p:pic>
        <p:nvPicPr>
          <p:cNvPr id="191" name="Susp.jpg" descr="Susp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3400" y="5106767"/>
            <a:ext cx="3657600" cy="2729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s-9.jpeg" descr="images-9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77316" y="5427915"/>
            <a:ext cx="5325085" cy="2103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thumb up.png" descr="thumb up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86600" y="6235700"/>
            <a:ext cx="485649" cy="4856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2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3"/>
      <p:bldP build="whole" bldLvl="1" animBg="1" rev="0" advAuto="0" spid="191" grpId="5"/>
      <p:bldP build="whole" bldLvl="1" animBg="1" rev="0" advAuto="0" spid="190" grpId="1"/>
      <p:bldP build="whole" bldLvl="1" animBg="1" rev="0" advAuto="0" spid="187" grpId="2"/>
      <p:bldP build="whole" bldLvl="1" animBg="1" rev="0" advAuto="0" spid="19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ripwire / Intrusion"/>
          <p:cNvSpPr txBox="1"/>
          <p:nvPr>
            <p:ph type="title"/>
          </p:nvPr>
        </p:nvSpPr>
        <p:spPr>
          <a:xfrm>
            <a:off x="1882801" y="270933"/>
            <a:ext cx="9026914" cy="134759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pPr/>
            <a:r>
              <a:t>Tripwire / Intrusion </a:t>
            </a:r>
          </a:p>
        </p:txBody>
      </p:sp>
      <p:sp>
        <p:nvSpPr>
          <p:cNvPr id="196" name="Symbol zastępczy numeru slajdu 3"/>
          <p:cNvSpPr txBox="1"/>
          <p:nvPr>
            <p:ph type="sldNum" sz="quarter" idx="2"/>
          </p:nvPr>
        </p:nvSpPr>
        <p:spPr>
          <a:xfrm>
            <a:off x="12052651" y="9047225"/>
            <a:ext cx="249310" cy="3713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0709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97" name="Could you use your CCTV for surveillance as well as for Intrusion detection?"/>
          <p:cNvSpPr txBox="1"/>
          <p:nvPr/>
        </p:nvSpPr>
        <p:spPr>
          <a:xfrm>
            <a:off x="1318773" y="2704215"/>
            <a:ext cx="10287001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505742">
              <a:defRPr b="0" sz="28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Could you use your CCTV for surveillance as well as for Intrusion detection?</a:t>
            </a:r>
          </a:p>
        </p:txBody>
      </p:sp>
      <p:sp>
        <p:nvSpPr>
          <p:cNvPr id="198" name="Thanks for the bi-directional virtual…"/>
          <p:cNvSpPr txBox="1"/>
          <p:nvPr/>
        </p:nvSpPr>
        <p:spPr>
          <a:xfrm>
            <a:off x="1265997" y="4155355"/>
            <a:ext cx="7063927" cy="3787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     Thanks for the bi-directional virtual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fencing which can be able to differentiate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between incoming &amp; outgoing movements,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therefore the dynamic low lux picture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image during night which affected the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recording issue in standard NVR won’t 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affect NOVUS smart system.</a:t>
            </a:r>
          </a:p>
          <a:p>
            <a:pPr algn="l" defTabSz="505742">
              <a:defRPr b="0" sz="2800">
                <a:solidFill>
                  <a:srgbClr val="02A31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</p:txBody>
      </p:sp>
      <p:pic>
        <p:nvPicPr>
          <p:cNvPr id="19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08537" y="160169"/>
            <a:ext cx="3367793" cy="1347594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What problems do you have in your classical/old system?"/>
          <p:cNvSpPr txBox="1"/>
          <p:nvPr/>
        </p:nvSpPr>
        <p:spPr>
          <a:xfrm>
            <a:off x="1269119" y="2094006"/>
            <a:ext cx="10437475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505742">
              <a:defRPr sz="3000">
                <a:solidFill>
                  <a:srgbClr val="E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What problems do you have in your classical/old system?</a:t>
            </a:r>
          </a:p>
        </p:txBody>
      </p:sp>
      <p:sp>
        <p:nvSpPr>
          <p:cNvPr id="201" name="www.esse.me"/>
          <p:cNvSpPr txBox="1"/>
          <p:nvPr/>
        </p:nvSpPr>
        <p:spPr>
          <a:xfrm>
            <a:off x="5430759" y="8978221"/>
            <a:ext cx="2013221" cy="48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>
                <a:solidFill>
                  <a:srgbClr val="070980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www.esse.me</a:t>
            </a:r>
          </a:p>
        </p:txBody>
      </p:sp>
      <p:pic>
        <p:nvPicPr>
          <p:cNvPr id="202" name="thumb down.png" descr="thumb dow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60697" y="2790750"/>
            <a:ext cx="419101" cy="41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thumb up.png" descr="thumb up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0"/>
          <a:stretch>
            <a:fillRect/>
          </a:stretch>
        </p:blipFill>
        <p:spPr>
          <a:xfrm>
            <a:off x="1270000" y="4165600"/>
            <a:ext cx="457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s-10.jpeg" descr="images-10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6450" y="6642100"/>
            <a:ext cx="3625850" cy="2030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Video-Analytics-Intrusion-detection.png" descr="Video-Analytics-Intrusion-detectio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32800" y="3721100"/>
            <a:ext cx="3657600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ll dir="l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Class="entr" nodeType="afterEffect" presetSubtype="0" presetID="1" grpId="4" fill="hold">
                                  <p:stCondLst>
                                    <p:cond delay="2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Class="entr" nodeType="afterEffect" presetSubtype="8" presetID="2" grpId="5" fill="hold">
                                  <p:stCondLst>
                                    <p:cond delay="3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Class="entr" nodeType="afterEffect" presetSubtype="8" presetID="2" grpId="6" fill="hold">
                                  <p:stCondLst>
                                    <p:cond delay="1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900"/>
                            </p:stCondLst>
                            <p:childTnLst>
                              <p:par>
                                <p:cTn id="31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50"/>
                            </p:stCondLst>
                            <p:childTnLst>
                              <p:par>
                                <p:cTn id="36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7"/>
      <p:bldP build="whole" bldLvl="1" animBg="1" rev="0" advAuto="0" spid="195" grpId="1"/>
      <p:bldP build="whole" bldLvl="1" animBg="1" rev="0" advAuto="0" spid="200" grpId="2"/>
      <p:bldP build="whole" bldLvl="1" animBg="1" rev="0" advAuto="0" spid="198" grpId="5"/>
      <p:bldP build="whole" bldLvl="1" animBg="1" rev="0" advAuto="0" spid="203" grpId="6"/>
      <p:bldP build="whole" bldLvl="1" animBg="1" rev="0" advAuto="0" spid="204" grpId="8"/>
      <p:bldP build="whole" bldLvl="1" animBg="1" rev="0" advAuto="0" spid="197" grpId="4"/>
      <p:bldP build="whole" bldLvl="1" animBg="1" rev="0" advAuto="0" spid="20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